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C3C4-E79D-D747-9FC7-B30D83C088D1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8BAA-3EFA-264F-ABB2-D13CBB356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C3C4-E79D-D747-9FC7-B30D83C088D1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8BAA-3EFA-264F-ABB2-D13CBB356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C3C4-E79D-D747-9FC7-B30D83C088D1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8BAA-3EFA-264F-ABB2-D13CBB356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C3C4-E79D-D747-9FC7-B30D83C088D1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8BAA-3EFA-264F-ABB2-D13CBB356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C3C4-E79D-D747-9FC7-B30D83C088D1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8BAA-3EFA-264F-ABB2-D13CBB356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C3C4-E79D-D747-9FC7-B30D83C088D1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8BAA-3EFA-264F-ABB2-D13CBB356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C3C4-E79D-D747-9FC7-B30D83C088D1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8BAA-3EFA-264F-ABB2-D13CBB356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C3C4-E79D-D747-9FC7-B30D83C088D1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8BAA-3EFA-264F-ABB2-D13CBB356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C3C4-E79D-D747-9FC7-B30D83C088D1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8BAA-3EFA-264F-ABB2-D13CBB356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C3C4-E79D-D747-9FC7-B30D83C088D1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8BAA-3EFA-264F-ABB2-D13CBB356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0C3C4-E79D-D747-9FC7-B30D83C088D1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8BAA-3EFA-264F-ABB2-D13CBB356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0C3C4-E79D-D747-9FC7-B30D83C088D1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98BAA-3EFA-264F-ABB2-D13CBB3565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mpirical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08311"/>
            <a:ext cx="9144000" cy="40178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   Combustion analysis of a hydrocarbon showed that 64.00 g of the compound contained 47.98 g of carbon. </a:t>
            </a:r>
            <a:endParaRPr lang="en-US" sz="4000" dirty="0" smtClean="0"/>
          </a:p>
          <a:p>
            <a:pPr>
              <a:buNone/>
            </a:pPr>
            <a:r>
              <a:rPr lang="en-US" sz="4000" dirty="0"/>
              <a:t> </a:t>
            </a:r>
            <a:r>
              <a:rPr lang="en-US" sz="4000" dirty="0" smtClean="0"/>
              <a:t>  </a:t>
            </a:r>
            <a:r>
              <a:rPr lang="en-US" sz="4000" dirty="0" smtClean="0"/>
              <a:t>Determine </a:t>
            </a:r>
            <a:r>
              <a:rPr lang="en-US" sz="4000" dirty="0" smtClean="0"/>
              <a:t>the empirical formula of </a:t>
            </a:r>
            <a:r>
              <a:rPr lang="en-US" sz="4000" dirty="0" smtClean="0"/>
              <a:t>the </a:t>
            </a:r>
            <a:r>
              <a:rPr lang="en-US" sz="4000" dirty="0" smtClean="0"/>
              <a:t>compound.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mpirical formula of methane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992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Arial"/>
                          <a:ea typeface="Times New Roman"/>
                          <a:cs typeface="Helvetica"/>
                        </a:rPr>
                        <a:t>elements in compound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Arial"/>
                          <a:ea typeface="Times New Roman"/>
                          <a:cs typeface="Helvetica"/>
                        </a:rPr>
                        <a:t>carbon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latin typeface="Arial"/>
                          <a:ea typeface="Times New Roman"/>
                          <a:cs typeface="Helvetica"/>
                        </a:rPr>
                        <a:t>hydrogen</a:t>
                      </a:r>
                      <a:endParaRPr lang="en-GB" sz="24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Arial"/>
                          <a:ea typeface="Times New Roman"/>
                          <a:cs typeface="Helvetica"/>
                        </a:rPr>
                        <a:t>mass in grams</a:t>
                      </a:r>
                      <a:r>
                        <a:rPr lang="en-GB" sz="2400" dirty="0" smtClean="0">
                          <a:latin typeface="Arial"/>
                          <a:ea typeface="Times New Roman"/>
                          <a:cs typeface="Helvetica"/>
                        </a:rPr>
                        <a:t>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(</a:t>
                      </a:r>
                      <a:r>
                        <a:rPr lang="en-GB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or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 in %</a:t>
                      </a:r>
                      <a:r>
                        <a:rPr lang="en-GB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)</a:t>
                      </a:r>
                      <a:endParaRPr lang="en-GB" sz="2400" dirty="0">
                        <a:solidFill>
                          <a:srgbClr val="FF0000"/>
                        </a:solidFill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Arial"/>
                          <a:ea typeface="Times New Roman"/>
                          <a:cs typeface="Helvetica"/>
                        </a:rPr>
                        <a:t>47.98  </a:t>
                      </a:r>
                      <a:r>
                        <a:rPr lang="en-GB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(74.9%)</a:t>
                      </a:r>
                      <a:endParaRPr lang="en-GB" sz="2400" dirty="0">
                        <a:solidFill>
                          <a:srgbClr val="FF0000"/>
                        </a:solidFill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Arial"/>
                          <a:ea typeface="Times New Roman"/>
                          <a:cs typeface="Helvetica"/>
                        </a:rPr>
                        <a:t>16.02      </a:t>
                      </a:r>
                      <a:r>
                        <a:rPr lang="en-GB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(25.1%)</a:t>
                      </a:r>
                      <a:endParaRPr lang="en-GB" sz="2400" dirty="0">
                        <a:solidFill>
                          <a:srgbClr val="FF0000"/>
                        </a:solidFill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latin typeface="Arial"/>
                          <a:ea typeface="Times New Roman"/>
                          <a:cs typeface="Helvetica"/>
                        </a:rPr>
                        <a:t>number of moles</a:t>
                      </a:r>
                      <a:endParaRPr lang="en-GB" sz="24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Arial"/>
                          <a:ea typeface="Times New Roman"/>
                          <a:cs typeface="Helvetica"/>
                        </a:rPr>
                        <a:t>47.98/</a:t>
                      </a:r>
                      <a:r>
                        <a:rPr lang="en-GB" sz="2400" dirty="0" smtClean="0">
                          <a:latin typeface="Arial"/>
                          <a:ea typeface="Times New Roman"/>
                          <a:cs typeface="Helvetica"/>
                        </a:rPr>
                        <a:t>12.01 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Helvetica"/>
                        </a:rPr>
                        <a:t>= </a:t>
                      </a:r>
                      <a:r>
                        <a:rPr lang="en-GB" sz="2400" dirty="0">
                          <a:latin typeface="Arial"/>
                          <a:ea typeface="Times New Roman"/>
                          <a:cs typeface="Helvetica"/>
                        </a:rPr>
                        <a:t>3.99 mole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(74.9/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12.01 </a:t>
                      </a:r>
                      <a:r>
                        <a:rPr lang="en-GB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= 6.24 moles)</a:t>
                      </a:r>
                      <a:endParaRPr lang="en-GB" sz="2400" dirty="0">
                        <a:solidFill>
                          <a:srgbClr val="FF0000"/>
                        </a:solidFill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Helvetica"/>
                        </a:rPr>
                        <a:t>16.02/1.01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latin typeface="Arial"/>
                          <a:ea typeface="Times New Roman"/>
                          <a:cs typeface="Helvetica"/>
                        </a:rPr>
                        <a:t>=  </a:t>
                      </a:r>
                      <a:r>
                        <a:rPr lang="en-GB" sz="2400" dirty="0">
                          <a:latin typeface="Arial"/>
                          <a:ea typeface="Times New Roman"/>
                          <a:cs typeface="Helvetica"/>
                        </a:rPr>
                        <a:t>16.02 moles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(25.1/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1.01 </a:t>
                      </a:r>
                      <a:r>
                        <a:rPr lang="en-GB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= 25.1 moles)</a:t>
                      </a:r>
                      <a:endParaRPr lang="en-GB" sz="2400" dirty="0">
                        <a:solidFill>
                          <a:srgbClr val="FF0000"/>
                        </a:solidFill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latin typeface="Arial"/>
                          <a:ea typeface="Times New Roman"/>
                          <a:cs typeface="Helvetica"/>
                        </a:rPr>
                        <a:t>ratio of moles</a:t>
                      </a:r>
                      <a:endParaRPr lang="en-GB" sz="24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Arial"/>
                          <a:ea typeface="Times New Roman"/>
                          <a:cs typeface="Helvetica"/>
                        </a:rPr>
                        <a:t>4</a:t>
                      </a:r>
                      <a:r>
                        <a:rPr lang="en-GB" sz="2400" dirty="0" smtClean="0">
                          <a:latin typeface="Arial"/>
                          <a:ea typeface="Times New Roman"/>
                          <a:cs typeface="Helvetica"/>
                        </a:rPr>
                        <a:t>  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(</a:t>
                      </a:r>
                      <a:r>
                        <a:rPr lang="en-GB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6.25)</a:t>
                      </a:r>
                      <a:endParaRPr lang="en-GB" sz="2400" dirty="0">
                        <a:solidFill>
                          <a:srgbClr val="FF0000"/>
                        </a:solidFill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latin typeface="Arial"/>
                          <a:ea typeface="Times New Roman"/>
                          <a:cs typeface="Helvetica"/>
                        </a:rPr>
                        <a:t>16</a:t>
                      </a:r>
                      <a:r>
                        <a:rPr lang="en-GB" sz="2400" dirty="0" smtClean="0">
                          <a:latin typeface="Arial"/>
                          <a:ea typeface="Times New Roman"/>
                          <a:cs typeface="Helvetica"/>
                        </a:rPr>
                        <a:t>   </a:t>
                      </a:r>
                      <a:r>
                        <a:rPr lang="en-GB" sz="240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 (</a:t>
                      </a:r>
                      <a:r>
                        <a:rPr lang="en-GB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Helvetica"/>
                        </a:rPr>
                        <a:t>25)</a:t>
                      </a:r>
                      <a:endParaRPr lang="en-GB" sz="2400" dirty="0">
                        <a:solidFill>
                          <a:srgbClr val="FF0000"/>
                        </a:solidFill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latin typeface="Arial"/>
                          <a:ea typeface="Times New Roman"/>
                          <a:cs typeface="Helvetica"/>
                        </a:rPr>
                        <a:t>most simple ratio of moles</a:t>
                      </a:r>
                      <a:endParaRPr lang="en-GB" sz="24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Helvetica"/>
                        </a:rPr>
                        <a:t>4/4 = 1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Helvetica"/>
                        </a:rPr>
                        <a:t>16/4 = 4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latin typeface="Arial"/>
                          <a:ea typeface="Times New Roman"/>
                          <a:cs typeface="Helvetica"/>
                        </a:rPr>
                        <a:t>empirical formula</a:t>
                      </a:r>
                      <a:endParaRPr lang="en-GB" sz="24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"/>
                          <a:ea typeface="Times New Roman"/>
                          <a:cs typeface="Helvetica"/>
                        </a:rPr>
                        <a:t>CH</a:t>
                      </a:r>
                      <a:r>
                        <a:rPr lang="en-US" sz="2400" baseline="-25000" dirty="0">
                          <a:latin typeface="Arial"/>
                          <a:ea typeface="Times New Roman"/>
                          <a:cs typeface="Helvetica"/>
                        </a:rPr>
                        <a:t>4</a:t>
                      </a:r>
                      <a:endParaRPr lang="en-GB" sz="24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Arial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olecular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91090"/>
            <a:ext cx="8229600" cy="4035073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    </a:t>
            </a:r>
            <a:r>
              <a:rPr lang="en-GB" sz="4000" dirty="0" smtClean="0"/>
              <a:t>Calculate </a:t>
            </a:r>
            <a:r>
              <a:rPr lang="en-GB" sz="4000" dirty="0"/>
              <a:t>the molecular formula of a compound with a molecular mass of 84g and an empirical formula of CH</a:t>
            </a:r>
            <a:r>
              <a:rPr lang="en-GB" sz="4000" baseline="-25000" dirty="0"/>
              <a:t>2</a:t>
            </a:r>
            <a:r>
              <a:rPr lang="en-GB" sz="4000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olecular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9642" cy="4525963"/>
          </a:xfrm>
        </p:spPr>
        <p:txBody>
          <a:bodyPr/>
          <a:lstStyle/>
          <a:p>
            <a:pPr lvl="0"/>
            <a:r>
              <a:rPr lang="en-GB" dirty="0"/>
              <a:t>mass empirical </a:t>
            </a:r>
            <a:r>
              <a:rPr lang="en-GB" dirty="0" smtClean="0"/>
              <a:t>formula =  </a:t>
            </a:r>
            <a:r>
              <a:rPr lang="en-GB" dirty="0"/>
              <a:t>14g</a:t>
            </a:r>
          </a:p>
          <a:p>
            <a:pPr lvl="0"/>
            <a:r>
              <a:rPr lang="en-GB" dirty="0"/>
              <a:t>molar mass of </a:t>
            </a:r>
            <a:r>
              <a:rPr lang="en-GB" dirty="0" smtClean="0"/>
              <a:t>formula =    </a:t>
            </a:r>
            <a:r>
              <a:rPr lang="en-GB" dirty="0"/>
              <a:t>84g</a:t>
            </a:r>
            <a:endParaRPr lang="en-GB" dirty="0" smtClean="0"/>
          </a:p>
          <a:p>
            <a:pPr lvl="0"/>
            <a:r>
              <a:rPr lang="en-GB" dirty="0"/>
              <a:t>w</a:t>
            </a:r>
            <a:r>
              <a:rPr lang="en-GB" dirty="0" smtClean="0"/>
              <a:t>hole number ratio (</a:t>
            </a:r>
            <a:r>
              <a:rPr lang="en-GB" dirty="0" err="1" smtClean="0"/>
              <a:t>n</a:t>
            </a:r>
            <a:r>
              <a:rPr lang="en-GB" dirty="0" smtClean="0"/>
              <a:t>) </a:t>
            </a:r>
            <a:r>
              <a:rPr lang="en-GB" dirty="0"/>
              <a:t>of molar mass/empirical mass =  </a:t>
            </a:r>
            <a:r>
              <a:rPr lang="en-GB" dirty="0" smtClean="0"/>
              <a:t>84 g/</a:t>
            </a:r>
            <a:r>
              <a:rPr lang="en-GB" dirty="0"/>
              <a:t>14</a:t>
            </a:r>
            <a:r>
              <a:rPr lang="en-GB" dirty="0" smtClean="0"/>
              <a:t> </a:t>
            </a:r>
            <a:r>
              <a:rPr lang="en-GB" dirty="0" err="1" smtClean="0"/>
              <a:t>g</a:t>
            </a:r>
            <a:r>
              <a:rPr lang="en-GB" dirty="0" smtClean="0"/>
              <a:t> = </a:t>
            </a:r>
            <a:r>
              <a:rPr lang="en-GB" dirty="0"/>
              <a:t>6</a:t>
            </a:r>
          </a:p>
          <a:p>
            <a:pPr lvl="0"/>
            <a:r>
              <a:rPr lang="en-GB" dirty="0"/>
              <a:t>molecular formula = </a:t>
            </a:r>
            <a:r>
              <a:rPr lang="en-GB" dirty="0" smtClean="0"/>
              <a:t> empirical formula  </a:t>
            </a:r>
            <a:r>
              <a:rPr lang="en-GB" dirty="0" err="1" smtClean="0"/>
              <a:t>x</a:t>
            </a:r>
            <a:r>
              <a:rPr lang="en-GB" dirty="0" smtClean="0"/>
              <a:t>  whole number ratio:   (</a:t>
            </a:r>
            <a:r>
              <a:rPr lang="en-GB" dirty="0"/>
              <a:t>CH</a:t>
            </a:r>
            <a:r>
              <a:rPr lang="en-GB" baseline="-25000" dirty="0"/>
              <a:t>2</a:t>
            </a:r>
            <a:r>
              <a:rPr lang="en-GB" dirty="0"/>
              <a:t> ) </a:t>
            </a:r>
            <a:r>
              <a:rPr lang="en-GB" dirty="0" err="1"/>
              <a:t>x</a:t>
            </a:r>
            <a:r>
              <a:rPr lang="en-GB" dirty="0"/>
              <a:t> 6 =  C</a:t>
            </a:r>
            <a:r>
              <a:rPr lang="en-GB" baseline="-25000" dirty="0"/>
              <a:t>6</a:t>
            </a:r>
            <a:r>
              <a:rPr lang="en-GB" dirty="0"/>
              <a:t>H</a:t>
            </a:r>
            <a:r>
              <a:rPr lang="en-GB" baseline="-25000" dirty="0"/>
              <a:t>12</a:t>
            </a:r>
            <a:r>
              <a:rPr lang="en-GB" dirty="0"/>
              <a:t>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olecular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  </a:t>
            </a:r>
            <a:r>
              <a:rPr lang="en-GB" sz="4000" dirty="0" smtClean="0"/>
              <a:t> Naphthalene</a:t>
            </a:r>
            <a:r>
              <a:rPr lang="en-GB" sz="4000" dirty="0"/>
              <a:t>, best known as ‘mothballs’, is composed of carbon (93.71%) and hydrogen (6.29%).  If the molar mass of the compound is 128g, what is the molecular formula of naphthalene?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olecular formula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8055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58681"/>
                <a:gridCol w="2427719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carbon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hydrogen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mass of element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93.71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6.29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number of moles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93.71/12 = 7.8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6.29/ 1 = 6.29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latin typeface="Arial"/>
                          <a:ea typeface="Times New Roman"/>
                          <a:cs typeface="Helvetica"/>
                        </a:rPr>
                        <a:t>DO NOT ROUND UP OR DOWN </a:t>
                      </a:r>
                      <a:endParaRPr lang="en-GB" sz="2000" dirty="0" smtClean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most simple ratio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7.8/ 6.29 =  1.25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6.29/6.29 = 1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latin typeface="Arial"/>
                          <a:ea typeface="Times New Roman"/>
                          <a:cs typeface="Helvetica"/>
                        </a:rPr>
                        <a:t>AGAIN DO NOT ROUND UP OR DOWN BUT</a:t>
                      </a:r>
                      <a:r>
                        <a:rPr lang="en-GB" sz="1400" b="1" baseline="0" dirty="0" smtClean="0">
                          <a:latin typeface="Arial"/>
                          <a:ea typeface="Times New Roman"/>
                          <a:cs typeface="Helvetica"/>
                        </a:rPr>
                        <a:t> LOWEST WHOLE NUMBER RATIO</a:t>
                      </a:r>
                      <a:endParaRPr lang="en-GB" sz="1400" dirty="0" smtClean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20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latin typeface="Arial"/>
                          <a:ea typeface="Times New Roman"/>
                          <a:cs typeface="Helvetica"/>
                        </a:rPr>
                        <a:t>lowest whole number </a:t>
                      </a:r>
                      <a:r>
                        <a:rPr lang="en-GB" sz="2000" dirty="0" smtClean="0">
                          <a:latin typeface="Arial"/>
                          <a:ea typeface="Times New Roman"/>
                          <a:cs typeface="Helvetica"/>
                        </a:rPr>
                        <a:t>ratio = multiply by 4</a:t>
                      </a:r>
                      <a:endParaRPr lang="en-GB" sz="20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5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4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empirical formula: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C</a:t>
                      </a:r>
                      <a:r>
                        <a:rPr lang="en-GB" sz="2000" baseline="-25000">
                          <a:latin typeface="Arial"/>
                          <a:ea typeface="Times New Roman"/>
                          <a:cs typeface="Helvetica"/>
                        </a:rPr>
                        <a:t>5</a:t>
                      </a: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H</a:t>
                      </a:r>
                      <a:r>
                        <a:rPr lang="en-GB" sz="2000" baseline="-25000">
                          <a:latin typeface="Arial"/>
                          <a:ea typeface="Times New Roman"/>
                          <a:cs typeface="Helvetica"/>
                        </a:rPr>
                        <a:t>4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latin typeface="Arial"/>
                          <a:ea typeface="Times New Roman"/>
                          <a:cs typeface="Helvetica"/>
                        </a:rPr>
                        <a:t>ratio molecular formula /empirical formula:</a:t>
                      </a:r>
                      <a:endParaRPr lang="en-GB" sz="200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Arial"/>
                          <a:ea typeface="Times New Roman"/>
                          <a:cs typeface="Helvetica"/>
                        </a:rPr>
                        <a:t>128g/ 64g = 2  </a:t>
                      </a:r>
                      <a:endParaRPr lang="en-GB" sz="20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latin typeface="Arial"/>
                          <a:ea typeface="Times New Roman"/>
                          <a:cs typeface="Helvetica"/>
                        </a:rPr>
                        <a:t>molecular formula</a:t>
                      </a:r>
                      <a:r>
                        <a:rPr lang="en-GB" sz="2000" dirty="0" smtClean="0">
                          <a:latin typeface="Arial"/>
                          <a:ea typeface="Times New Roman"/>
                          <a:cs typeface="Helvetica"/>
                        </a:rPr>
                        <a:t> = </a:t>
                      </a:r>
                      <a:r>
                        <a:rPr lang="en-GB" sz="2000" dirty="0">
                          <a:latin typeface="Arial"/>
                          <a:ea typeface="Times New Roman"/>
                          <a:cs typeface="Helvetica"/>
                        </a:rPr>
                        <a:t>2 </a:t>
                      </a:r>
                      <a:r>
                        <a:rPr lang="en-GB" sz="2000" dirty="0" err="1">
                          <a:latin typeface="Arial"/>
                          <a:ea typeface="Times New Roman"/>
                          <a:cs typeface="Helvetica"/>
                        </a:rPr>
                        <a:t>x</a:t>
                      </a:r>
                      <a:r>
                        <a:rPr lang="en-GB" sz="2000" dirty="0">
                          <a:latin typeface="Arial"/>
                          <a:ea typeface="Times New Roman"/>
                          <a:cs typeface="Helvetica"/>
                        </a:rPr>
                        <a:t> C</a:t>
                      </a:r>
                      <a:r>
                        <a:rPr lang="en-GB" sz="2000" baseline="-25000" dirty="0">
                          <a:latin typeface="Arial"/>
                          <a:ea typeface="Times New Roman"/>
                          <a:cs typeface="Helvetica"/>
                        </a:rPr>
                        <a:t>5</a:t>
                      </a:r>
                      <a:r>
                        <a:rPr lang="en-GB" sz="2000" dirty="0">
                          <a:latin typeface="Arial"/>
                          <a:ea typeface="Times New Roman"/>
                          <a:cs typeface="Helvetica"/>
                        </a:rPr>
                        <a:t>H</a:t>
                      </a:r>
                      <a:r>
                        <a:rPr lang="en-GB" sz="2000" baseline="-25000" dirty="0">
                          <a:latin typeface="Arial"/>
                          <a:ea typeface="Times New Roman"/>
                          <a:cs typeface="Helvetica"/>
                        </a:rPr>
                        <a:t>4</a:t>
                      </a:r>
                      <a:r>
                        <a:rPr lang="en-GB" sz="2000" dirty="0">
                          <a:latin typeface="Arial"/>
                          <a:ea typeface="Times New Roman"/>
                          <a:cs typeface="Helvetica"/>
                        </a:rPr>
                        <a:t>  =</a:t>
                      </a:r>
                      <a:endParaRPr lang="en-GB" sz="20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latin typeface="Arial"/>
                          <a:ea typeface="Times New Roman"/>
                          <a:cs typeface="Helvetica"/>
                        </a:rPr>
                        <a:t>C</a:t>
                      </a:r>
                      <a:r>
                        <a:rPr lang="en-GB" sz="2000" baseline="-25000" dirty="0">
                          <a:latin typeface="Arial"/>
                          <a:ea typeface="Times New Roman"/>
                          <a:cs typeface="Helvetica"/>
                        </a:rPr>
                        <a:t>10</a:t>
                      </a:r>
                      <a:r>
                        <a:rPr lang="en-GB" sz="2000" dirty="0">
                          <a:latin typeface="Arial"/>
                          <a:ea typeface="Times New Roman"/>
                          <a:cs typeface="Helvetica"/>
                        </a:rPr>
                        <a:t>H</a:t>
                      </a:r>
                      <a:r>
                        <a:rPr lang="en-GB" sz="2000" baseline="-25000" dirty="0">
                          <a:latin typeface="Arial"/>
                          <a:ea typeface="Times New Roman"/>
                          <a:cs typeface="Helvetica"/>
                        </a:rPr>
                        <a:t>8</a:t>
                      </a:r>
                      <a:endParaRPr lang="en-GB" sz="2000" dirty="0">
                        <a:latin typeface="Helvetica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Empirical formula hydrated salt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3600" dirty="0" smtClean="0"/>
              <a:t>When 9.44g hydrated magnesium </a:t>
            </a:r>
            <a:r>
              <a:rPr lang="en-US" sz="3600" dirty="0" err="1" smtClean="0"/>
              <a:t>sulphate</a:t>
            </a:r>
            <a:r>
              <a:rPr lang="en-US" sz="3600" dirty="0" smtClean="0"/>
              <a:t>, MgSO</a:t>
            </a:r>
            <a:r>
              <a:rPr lang="en-US" sz="3600" baseline="-25000" dirty="0" smtClean="0"/>
              <a:t>4</a:t>
            </a:r>
            <a:r>
              <a:rPr lang="en-US" sz="3600" dirty="0" smtClean="0"/>
              <a:t>.nH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O, was heated until there was no further mass decrease, 4.58g of anhydrous magnesium was left behind.  Determine the empirical formula.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Empirical formula hydrated salt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4436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compound</a:t>
                      </a:r>
                      <a:endParaRPr lang="en-GB" sz="2400" dirty="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>
                          <a:latin typeface="Arial"/>
                          <a:ea typeface="Calibri"/>
                          <a:cs typeface="Geneva"/>
                        </a:rPr>
                        <a:t>MgSO</a:t>
                      </a:r>
                      <a:r>
                        <a:rPr lang="en-GB" sz="2400" baseline="-25000">
                          <a:latin typeface="Arial"/>
                          <a:ea typeface="Calibri"/>
                          <a:cs typeface="Geneva"/>
                        </a:rPr>
                        <a:t>4</a:t>
                      </a:r>
                      <a:endParaRPr lang="en-GB" sz="240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>
                          <a:latin typeface="Arial"/>
                          <a:ea typeface="Calibri"/>
                          <a:cs typeface="Geneva"/>
                        </a:rPr>
                        <a:t>H</a:t>
                      </a:r>
                      <a:r>
                        <a:rPr lang="en-GB" sz="2400" baseline="-25000">
                          <a:latin typeface="Arial"/>
                          <a:ea typeface="Calibri"/>
                          <a:cs typeface="Geneva"/>
                        </a:rPr>
                        <a:t>2</a:t>
                      </a:r>
                      <a:r>
                        <a:rPr lang="en-GB" sz="2400">
                          <a:latin typeface="Arial"/>
                          <a:ea typeface="Calibri"/>
                          <a:cs typeface="Geneva"/>
                        </a:rPr>
                        <a:t>O</a:t>
                      </a:r>
                      <a:endParaRPr lang="en-GB" sz="240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US" sz="2400" i="1">
                          <a:latin typeface="Arial"/>
                          <a:ea typeface="Calibri"/>
                          <a:cs typeface="Geneva"/>
                        </a:rPr>
                        <a:t>mass (in g or %)                                        </a:t>
                      </a:r>
                      <a:endParaRPr lang="en-GB" sz="240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>
                          <a:latin typeface="Arial"/>
                          <a:ea typeface="Calibri"/>
                          <a:cs typeface="Geneva"/>
                        </a:rPr>
                        <a:t>4.58 </a:t>
                      </a:r>
                      <a:endParaRPr lang="en-GB" sz="240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>
                          <a:latin typeface="Arial"/>
                          <a:ea typeface="Calibri"/>
                          <a:cs typeface="Geneva"/>
                        </a:rPr>
                        <a:t>4.86</a:t>
                      </a:r>
                      <a:endParaRPr lang="en-GB" sz="240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>
                          <a:latin typeface="Arial"/>
                          <a:ea typeface="Calibri"/>
                          <a:cs typeface="Geneva"/>
                        </a:rPr>
                        <a:t>molar mass</a:t>
                      </a:r>
                      <a:endParaRPr lang="en-GB" sz="240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 dirty="0" smtClean="0">
                          <a:latin typeface="Arial"/>
                          <a:ea typeface="Calibri"/>
                          <a:cs typeface="Geneva"/>
                        </a:rPr>
                        <a:t>120.08</a:t>
                      </a:r>
                      <a:endParaRPr lang="en-GB" sz="2400" dirty="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 dirty="0" smtClean="0">
                          <a:latin typeface="Arial"/>
                          <a:ea typeface="Calibri"/>
                          <a:cs typeface="Geneva"/>
                        </a:rPr>
                        <a:t>18.01</a:t>
                      </a:r>
                      <a:endParaRPr lang="en-GB" sz="2400" dirty="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>
                          <a:latin typeface="Arial"/>
                          <a:ea typeface="Calibri"/>
                          <a:cs typeface="Geneva"/>
                        </a:rPr>
                        <a:t>number of moles</a:t>
                      </a:r>
                      <a:endParaRPr lang="en-GB" sz="240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4.58/120 = 0.039</a:t>
                      </a:r>
                      <a:endParaRPr lang="en-GB" sz="2400" dirty="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>
                          <a:latin typeface="Arial"/>
                          <a:ea typeface="Calibri"/>
                          <a:cs typeface="Geneva"/>
                        </a:rPr>
                        <a:t>4.86/18 = 0.27</a:t>
                      </a:r>
                      <a:endParaRPr lang="en-GB" sz="240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>
                          <a:latin typeface="Arial"/>
                          <a:ea typeface="Calibri"/>
                          <a:cs typeface="Geneva"/>
                        </a:rPr>
                        <a:t>most simple molar ratio</a:t>
                      </a:r>
                      <a:endParaRPr lang="en-GB" sz="240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0.039/0.039 = 1</a:t>
                      </a:r>
                      <a:endParaRPr lang="en-GB" sz="2400" dirty="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0.27/0.039 = 6.93</a:t>
                      </a:r>
                      <a:endParaRPr lang="en-GB" sz="2400" dirty="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n-GB" sz="2400">
                          <a:latin typeface="Arial"/>
                          <a:ea typeface="Calibri"/>
                          <a:cs typeface="Geneva"/>
                        </a:rPr>
                        <a:t>empirical formula</a:t>
                      </a:r>
                      <a:endParaRPr lang="en-GB" sz="240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0" algn="l"/>
                        </a:tabLst>
                      </a:pP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MgSO</a:t>
                      </a:r>
                      <a:r>
                        <a:rPr lang="en-GB" sz="2400" baseline="-25000" dirty="0">
                          <a:latin typeface="Arial"/>
                          <a:ea typeface="Calibri"/>
                          <a:cs typeface="Geneva"/>
                        </a:rPr>
                        <a:t>4</a:t>
                      </a: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.7H</a:t>
                      </a:r>
                      <a:r>
                        <a:rPr lang="en-GB" sz="2400" baseline="-25000" dirty="0">
                          <a:latin typeface="Arial"/>
                          <a:ea typeface="Calibri"/>
                          <a:cs typeface="Geneva"/>
                        </a:rPr>
                        <a:t>2</a:t>
                      </a:r>
                      <a:r>
                        <a:rPr lang="en-GB" sz="2400" dirty="0">
                          <a:latin typeface="Arial"/>
                          <a:ea typeface="Calibri"/>
                          <a:cs typeface="Geneva"/>
                        </a:rPr>
                        <a:t>O</a:t>
                      </a:r>
                      <a:endParaRPr lang="en-GB" sz="2400" dirty="0">
                        <a:latin typeface="Geneva"/>
                        <a:ea typeface="Calibri"/>
                        <a:cs typeface="Genev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410</Words>
  <Application>Microsoft Macintosh PowerPoint</Application>
  <PresentationFormat>On-screen Show (4:3)</PresentationFormat>
  <Paragraphs>78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empirical formula</vt:lpstr>
      <vt:lpstr>empirical formula of methane</vt:lpstr>
      <vt:lpstr>molecular formula</vt:lpstr>
      <vt:lpstr>molecular formula</vt:lpstr>
      <vt:lpstr>molecular formula</vt:lpstr>
      <vt:lpstr>molecular formula</vt:lpstr>
      <vt:lpstr>Empirical formula hydrated salt</vt:lpstr>
      <vt:lpstr>Empirical formula hydrated salt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Empirical formula</dc:title>
  <dc:creator>Client Admin</dc:creator>
  <cp:lastModifiedBy>Nico Van De Casteele</cp:lastModifiedBy>
  <cp:revision>8</cp:revision>
  <dcterms:created xsi:type="dcterms:W3CDTF">2012-09-24T00:16:27Z</dcterms:created>
  <dcterms:modified xsi:type="dcterms:W3CDTF">2014-09-24T04:21:50Z</dcterms:modified>
</cp:coreProperties>
</file>